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1" r:id="rId4"/>
    <p:sldId id="282" r:id="rId5"/>
    <p:sldId id="280" r:id="rId6"/>
    <p:sldId id="260" r:id="rId7"/>
    <p:sldId id="266" r:id="rId8"/>
    <p:sldId id="286" r:id="rId9"/>
    <p:sldId id="287" r:id="rId10"/>
    <p:sldId id="290" r:id="rId11"/>
    <p:sldId id="291" r:id="rId12"/>
    <p:sldId id="276" r:id="rId13"/>
    <p:sldId id="277" r:id="rId14"/>
    <p:sldId id="292" r:id="rId15"/>
    <p:sldId id="278" r:id="rId16"/>
    <p:sldId id="293" r:id="rId17"/>
    <p:sldId id="279" r:id="rId18"/>
    <p:sldId id="294" r:id="rId19"/>
    <p:sldId id="295" r:id="rId20"/>
    <p:sldId id="296" r:id="rId21"/>
    <p:sldId id="268" r:id="rId22"/>
    <p:sldId id="289" r:id="rId23"/>
    <p:sldId id="288" r:id="rId24"/>
    <p:sldId id="272" r:id="rId25"/>
    <p:sldId id="259" r:id="rId2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3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374" autoAdjust="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66E760-5E0A-4CB2-9BB4-235041CA6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0309B65-6672-4D96-95A7-37D9176C6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1F6FC1-0CB7-4F8A-979F-87DED379F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090B7A-2FE5-45FA-9902-0E6AAB4AF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ECBE23-5092-44CE-8656-E57C63A6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224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5ADDCC-1BE6-417D-90CD-0C61AC1AD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CF351DA-C302-493C-86B3-D688D67FC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7C6B77-7A35-44C4-AD87-84870E62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4B244A-819B-4468-B962-A7F329B2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6ACEBA-0052-4C04-B3CD-DB1C65A76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463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3007342-7AF0-4AFC-9D1C-02E15C4B6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F0B6902-D512-4DF8-ABAB-37FD75B0D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ED0C10-6E99-4E76-8D52-D1D7ACC58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01DABF-BB77-48D6-9A43-99048B0B6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8F260A-1980-4C3E-A5C9-BDFB5CE6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862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A85EBB-8BD0-4BBF-AE3E-758EAAC12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8DD5CE-604D-45E1-B5C0-B1DE3AD80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8D406D-49B8-44AA-8DC3-872D2697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F2F3FC-B4E8-4981-B0B8-C5B845128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83C242-66A8-439A-B97E-CFC95560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174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D7C7C6-6A1B-45BA-9034-0715ED7EC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820C255-11E9-46FF-A75C-1FA67E6C2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B0D88C-51FB-4BD4-989E-395297037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66BFB4-3711-4DE9-9FBC-EDACD3154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A0D731-878F-4921-9B04-BBA5C48B1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97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CBD4BC-5236-4EEF-B620-B75E51A4A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9C4E42-C77C-4648-B595-83541064E5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1BB0C92-4982-4946-8E5B-70CBCC82F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5BD8B7F-DDDC-4A09-8B91-E55A5FC94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618212-9A08-4A48-A822-53905BF41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E358C55-F885-4CED-9B03-B0780B2E9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562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3B1B8-1BED-4CED-B3C5-4F6562A1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158783E-BD4A-4D8C-8823-26D215E86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346E08C-2F8E-4D4B-B44D-24DDEBAA5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96B4BDD-20BC-4003-93FB-B8A75C0C02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EF00965-DCB5-476D-8372-90B1AB805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5A595E6-C434-45B3-B174-97D944FE7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49094DF-1FB7-40F2-88D1-53E1BB00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7F33FDB-936A-45BC-9685-DAC18D98E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767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75381D-6C0F-4A4B-8F45-6F6C92110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076D1B8-2318-421D-9598-5F488AB03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15CCE31-21AD-4092-80A0-EB7753544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92FF093-C4E8-4637-B9D0-C985BE5D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79D7321-8475-403D-BA6E-DFC2A8619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C229B03-E2EA-4573-8A5F-E4037138F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3571ECE-EEFD-4C88-BC10-48610EC64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662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E3E82B-3B5E-4D8E-80D4-C7297A60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FEF3E5-D864-4DBA-8A93-093174909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5CA5A45-98CF-4F87-A638-909B5A090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0023EC3-12DA-489C-BCB5-992E9C1E0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C4E381E-7F84-40AA-B8F4-7F321C60E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34E27F2-2691-43CC-8E7A-154B1B5D8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251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41451D-5320-49F6-BC21-4A04EE091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80F0614-73E9-4F03-BF31-6AC0FD7DB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87C0A5A-9FAE-4382-B85B-A7DD45EE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380F922-F6B3-4A38-B9E4-365510A90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5C56A2-321E-4090-86C7-6243F0EB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56D86DA-80C0-4096-965E-06A18244B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09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D47AD33-C119-4D6C-B204-77409DA38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1303A6-7918-4A76-ADC0-BE2560A94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A32693-4C05-4311-9217-927D80C4EA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6BFE1-095F-4AA8-8923-03DDE3E51C08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B66F57-3050-4059-A78A-5D022F1DA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BF3517-392B-4019-8CF9-4664596B2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AD938-B74A-4CBD-81ED-E83385293B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877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098D5B1-A1FE-4301-AE09-68E7ED335377}"/>
              </a:ext>
            </a:extLst>
          </p:cNvPr>
          <p:cNvSpPr txBox="1"/>
          <p:nvPr/>
        </p:nvSpPr>
        <p:spPr>
          <a:xfrm>
            <a:off x="113692" y="2362200"/>
            <a:ext cx="690644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400" b="1" dirty="0">
                <a:solidFill>
                  <a:schemeClr val="bg1"/>
                </a:solidFill>
                <a:latin typeface="Ubuntu" panose="020B0504030602030204" pitchFamily="34" charset="0"/>
              </a:rPr>
              <a:t>VALLECAUCANA DE AGUAS S.A. E.S.P.</a:t>
            </a:r>
            <a:endParaRPr lang="es-CO" sz="3400" b="1" dirty="0">
              <a:solidFill>
                <a:schemeClr val="bg1"/>
              </a:solidFill>
              <a:latin typeface="Ubuntu" panose="020B0504030602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F111EF7-B2BD-4396-BE77-A04B1CE7C6A2}"/>
              </a:ext>
            </a:extLst>
          </p:cNvPr>
          <p:cNvSpPr/>
          <p:nvPr/>
        </p:nvSpPr>
        <p:spPr>
          <a:xfrm>
            <a:off x="0" y="2913219"/>
            <a:ext cx="5918486" cy="78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1D76925-D4FC-4230-BC2B-5249C5135724}"/>
              </a:ext>
            </a:extLst>
          </p:cNvPr>
          <p:cNvSpPr txBox="1"/>
          <p:nvPr/>
        </p:nvSpPr>
        <p:spPr>
          <a:xfrm>
            <a:off x="331702" y="3737373"/>
            <a:ext cx="57599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Plan de Desarrollo Departamental</a:t>
            </a:r>
          </a:p>
          <a:p>
            <a:pPr algn="ctr"/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Valle Invencible 2020-2023</a:t>
            </a:r>
          </a:p>
          <a:p>
            <a:endParaRPr lang="es-E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es-E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Ing. Moisés Cepeda Restrepo</a:t>
            </a:r>
          </a:p>
          <a:p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Gerente</a:t>
            </a:r>
            <a:endParaRPr lang="es-CO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0497ADD-CF2B-4B73-93EF-C98907F747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2" y="685800"/>
            <a:ext cx="4291013" cy="121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941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901521" y="853629"/>
            <a:ext cx="104536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4.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lvl="0" algn="just"/>
            <a:r>
              <a:rPr lang="es-ES" sz="1600" dirty="0">
                <a:latin typeface="Calibri "/>
                <a:ea typeface="Verdana" panose="020B0604030504040204" pitchFamily="34" charset="0"/>
              </a:rPr>
              <a:t>ASESORAR 52 PROYECTOS DE AGUA POTABLE Y SANEAMIENTO BÁSICO EN EL CUMPLIMIENTO DE LOS MINIMOS AMBIENTALES, PERMISOS AMBIENTALES Y PSMV  DURANTE EL PERIODO DE GOBIERNO</a:t>
            </a:r>
          </a:p>
          <a:p>
            <a:pPr lvl="0"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SGP)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NOVECIENTOS SESENTA MILLONES DE PESOS MCTE. ($960’000.000)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160" y="2645255"/>
            <a:ext cx="9852339" cy="340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513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1043189" y="853629"/>
            <a:ext cx="103119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5.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lvl="0" algn="just"/>
            <a:r>
              <a:rPr lang="es-ES" sz="1600" dirty="0">
                <a:latin typeface="Calibri "/>
                <a:ea typeface="Verdana" panose="020B0604030504040204" pitchFamily="34" charset="0"/>
              </a:rPr>
              <a:t>IMPLEMENTAR UN PLAN AMBIENTAL SECTORIAL DE AGUA POTABLE Y SANEAMIENTO BÁSICO EN LAS ZONAS URBANAS Y RURALES DEL DEPARTAMENTO DEL VALLE DEL CAUCA DURANTE EL PERIODO DE GOBIERNO</a:t>
            </a:r>
          </a:p>
          <a:p>
            <a:pPr lvl="0"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SGP)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CUATRO MIL CUATROCIENTOS MILLONES DE PESOS MCTE. ($4.400’000.000)</a:t>
            </a:r>
          </a:p>
          <a:p>
            <a:pPr lvl="0" algn="just"/>
            <a:endParaRPr lang="es-ES" sz="1600" dirty="0"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801" y="3290741"/>
            <a:ext cx="8652707" cy="229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812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450761" y="905145"/>
            <a:ext cx="1082710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u="sng" dirty="0">
                <a:latin typeface="Calibri "/>
                <a:ea typeface="Verdana" panose="020B0604030504040204" pitchFamily="34" charset="0"/>
              </a:rPr>
              <a:t>LINEA ESTRATEGICA</a:t>
            </a:r>
            <a:r>
              <a:rPr lang="en-US" b="1" dirty="0">
                <a:latin typeface="Calibri "/>
                <a:ea typeface="Verdana" panose="020B0604030504040204" pitchFamily="34" charset="0"/>
              </a:rPr>
              <a:t>:  </a:t>
            </a:r>
            <a:r>
              <a:rPr lang="es-ES" dirty="0">
                <a:latin typeface="Calibri "/>
                <a:ea typeface="Verdana" panose="020B0604030504040204" pitchFamily="34" charset="0"/>
              </a:rPr>
              <a:t>3. POLOS DE DESARROLLO URBANO PARA LA COMPETITIVIDAD Y 			            EQUIDAD</a:t>
            </a:r>
          </a:p>
          <a:p>
            <a:pPr algn="just"/>
            <a:endParaRPr lang="es-ES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LINEA DE ACCIÓN: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        </a:t>
            </a:r>
            <a:r>
              <a:rPr lang="es-CO" dirty="0">
                <a:latin typeface="Calibri "/>
                <a:ea typeface="Verdana" panose="020B0604030504040204" pitchFamily="34" charset="0"/>
              </a:rPr>
              <a:t>302. CIUDADES SOSTENIBLES</a:t>
            </a:r>
          </a:p>
          <a:p>
            <a:pPr algn="just"/>
            <a:endParaRPr lang="es-CO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CO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PROGRAMA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: 	             </a:t>
            </a:r>
            <a:r>
              <a:rPr lang="es-ES" dirty="0">
                <a:latin typeface="Calibri "/>
                <a:ea typeface="Verdana" panose="020B0604030504040204" pitchFamily="34" charset="0"/>
              </a:rPr>
              <a:t>30202. SERVICIOS PUBLICOS EFICIENTES Y SOSTENIBLES</a:t>
            </a:r>
          </a:p>
          <a:p>
            <a:pPr algn="just"/>
            <a:endParaRPr lang="es-ES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SUBPROGRAMA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:            </a:t>
            </a:r>
            <a:r>
              <a:rPr lang="es-ES" dirty="0">
                <a:latin typeface="Calibri "/>
                <a:ea typeface="Verdana" panose="020B0604030504040204" pitchFamily="34" charset="0"/>
              </a:rPr>
              <a:t>3020202. MANEJO INTEGRADO DE RESIDUOS SÓLIDOS</a:t>
            </a:r>
          </a:p>
          <a:p>
            <a:pPr algn="just"/>
            <a:endParaRPr lang="es-ES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META DE RESULTADO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dirty="0">
                <a:latin typeface="Calibri "/>
                <a:ea typeface="Verdana" panose="020B0604030504040204" pitchFamily="34" charset="0"/>
              </a:rPr>
              <a:t>BENEFICIAR A 1.160.088 PERSONAS EN COBERTURA, CONTINUIDAD Y CALIDAD EN AGUA POTABLE Y SANEAMIENTO BÁSICO POR MEDIO DEL PLAN  DEPARTAMENTAL  PARA EL MANEJO EMPRESARIAL DE LOS SERVICIOS DE AGUA Y SANEAMIENTO (PDA) DURANTE EL PERIODO DE GOBIERNO.</a:t>
            </a:r>
          </a:p>
          <a:p>
            <a:pPr algn="just"/>
            <a:endParaRPr lang="es-ES" sz="1600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7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914400" y="1111206"/>
            <a:ext cx="104407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1.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lvl="0" algn="just"/>
            <a:r>
              <a:rPr lang="es-ES" sz="1600" dirty="0">
                <a:latin typeface="Calibri "/>
                <a:ea typeface="Verdana" panose="020B0604030504040204" pitchFamily="34" charset="0"/>
              </a:rPr>
              <a:t>ACTUALIZAR UN ESTUDIO PARA LA CONSTRUCCIÓN DEL RELLENO SANITARIO DE LA SUBREGIÓN NORTE DEL DEPARTAMENTO DEL VALLE DEL CAUCA</a:t>
            </a:r>
          </a:p>
          <a:p>
            <a:pPr lvl="0"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lvl="0"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SGR)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CINCO MIL MILLONES DE PESOS MCTE. ($5.000’000.000)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9710" y="3124251"/>
            <a:ext cx="9110119" cy="248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391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991673" y="1111206"/>
            <a:ext cx="103634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2.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algn="just"/>
            <a:r>
              <a:rPr lang="es-ES" sz="1600" dirty="0">
                <a:latin typeface="Calibri "/>
                <a:ea typeface="Verdana" panose="020B0604030504040204" pitchFamily="34" charset="0"/>
              </a:rPr>
              <a:t>CONSTRUIR UN RELLENO SANITARIO EN LA SUBREGIÓN NORTE DEL DEPARTAMENTO DEL VALLE DEL CAUCA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SGR)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VEINTICINCOCINCO MIL MILLONES DE PESOS MCTE. ($25.000’000.000)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759" y="3419530"/>
            <a:ext cx="9491295" cy="252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84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515157" y="1175601"/>
            <a:ext cx="108271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u="sng" dirty="0">
                <a:latin typeface="Calibri "/>
                <a:ea typeface="Verdana" panose="020B0604030504040204" pitchFamily="34" charset="0"/>
              </a:rPr>
              <a:t>LINEA ESTRATEGICA</a:t>
            </a:r>
            <a:r>
              <a:rPr lang="en-US" sz="1600" b="1" dirty="0">
                <a:latin typeface="Calibri "/>
                <a:ea typeface="Verdana" panose="020B0604030504040204" pitchFamily="34" charset="0"/>
              </a:rPr>
              <a:t>:     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4. VALLE, DEPARTAMENTO VERDE Y SOSTENIBLE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sz="1600" b="1" u="sng" dirty="0">
                <a:latin typeface="Calibri "/>
                <a:ea typeface="Verdana" panose="020B0604030504040204" pitchFamily="34" charset="0"/>
              </a:rPr>
              <a:t>LINEA DE ACCIÓN</a:t>
            </a:r>
            <a:r>
              <a:rPr lang="es-CO" sz="1600" b="1" dirty="0">
                <a:latin typeface="Calibri "/>
                <a:ea typeface="Verdana" panose="020B0604030504040204" pitchFamily="34" charset="0"/>
              </a:rPr>
              <a:t>:           </a:t>
            </a:r>
            <a:r>
              <a:rPr lang="es-CO" sz="1600" dirty="0">
                <a:latin typeface="Calibri "/>
                <a:ea typeface="Verdana" panose="020B0604030504040204" pitchFamily="34" charset="0"/>
              </a:rPr>
              <a:t>403. VALLE, TERRITORIO RESILIENTE</a:t>
            </a:r>
          </a:p>
          <a:p>
            <a:pPr algn="just"/>
            <a:endParaRPr lang="es-CO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CO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sz="1600" b="1" u="sng" dirty="0">
                <a:latin typeface="Calibri "/>
                <a:ea typeface="Verdana" panose="020B0604030504040204" pitchFamily="34" charset="0"/>
              </a:rPr>
              <a:t>PROGRAMA</a:t>
            </a:r>
            <a:r>
              <a:rPr lang="es-CO" sz="1600" b="1" dirty="0">
                <a:latin typeface="Calibri "/>
                <a:ea typeface="Verdana" panose="020B0604030504040204" pitchFamily="34" charset="0"/>
              </a:rPr>
              <a:t>: 	          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40301. GESTIÓN DEL RIESGO DE DESASTRES, CAMBIO Y VARIABILIDAD CLIMÁTICA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sz="1600" b="1" u="sng" dirty="0">
                <a:latin typeface="Calibri "/>
                <a:ea typeface="Verdana" panose="020B0604030504040204" pitchFamily="34" charset="0"/>
              </a:rPr>
              <a:t>SUBPROGRAMA</a:t>
            </a:r>
            <a:r>
              <a:rPr lang="es-CO" sz="1600" b="1" dirty="0">
                <a:latin typeface="Calibri "/>
                <a:ea typeface="Verdana" panose="020B0604030504040204" pitchFamily="34" charset="0"/>
              </a:rPr>
              <a:t>: 	          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4030103 REDUCCIÓN DEL RIESGO DE DESASTRES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RESULTADO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:  COORDINAR  EL  SISTEMA  DEPARTAMENTAL  DE  GESTIÓN  DEL  RIESGO   DE  DESASTRES A TRAVES DE LA IMPEMENTACIÓN Y/O ACTUALIZACIÓN DE  LOS ELEMENTOS E INSTRURMENTOS ESTABLECIDOS EN LA LEY 1523 DE 2012, CON RESPECTO A LOS PROCESOS DE CONOCIMIENTO DEL RIESGO, REDUCCIÓN DEL RIESGO Y MANEJO DEL DESASTRE. 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444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953037" y="776356"/>
            <a:ext cx="104149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1.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algn="just"/>
            <a:r>
              <a:rPr lang="es-ES" sz="1600" dirty="0">
                <a:latin typeface="Calibri "/>
                <a:ea typeface="Verdana" panose="020B0604030504040204" pitchFamily="34" charset="0"/>
              </a:rPr>
              <a:t>IMPLEMENTAR UN PLAN DE GESTIÓN DEL RIESGO SECTORIAL DURANTE EL PERIODO DE GOBIERNO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SGP)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NUEVE MIL QUINIENTOS MILLONES DE PESOS MCTE. ($9.500’000.000)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618" y="2838459"/>
            <a:ext cx="9033883" cy="256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66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695459" y="1026231"/>
            <a:ext cx="1064680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u="sng" dirty="0">
                <a:latin typeface="Calibri "/>
                <a:ea typeface="Verdana" panose="020B0604030504040204" pitchFamily="34" charset="0"/>
              </a:rPr>
              <a:t>LINEA ESTRATEGICA</a:t>
            </a:r>
            <a:r>
              <a:rPr lang="en-US" sz="1600" b="1" dirty="0">
                <a:latin typeface="Calibri "/>
                <a:ea typeface="Verdana" panose="020B0604030504040204" pitchFamily="34" charset="0"/>
              </a:rPr>
              <a:t>:     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4. VALLE, DEPARTAMENTO VERDE Y SOSTENIBLE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2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sz="1600" b="1" u="sng" dirty="0">
                <a:latin typeface="Calibri "/>
                <a:ea typeface="Verdana" panose="020B0604030504040204" pitchFamily="34" charset="0"/>
              </a:rPr>
              <a:t>LINEA DE ACCIÓN:</a:t>
            </a:r>
            <a:r>
              <a:rPr lang="es-CO" sz="1600" b="1" dirty="0">
                <a:latin typeface="Calibri "/>
                <a:ea typeface="Verdana" panose="020B0604030504040204" pitchFamily="34" charset="0"/>
              </a:rPr>
              <a:t>           </a:t>
            </a:r>
            <a:r>
              <a:rPr lang="es-CO" sz="1600" dirty="0">
                <a:latin typeface="Calibri "/>
                <a:ea typeface="Verdana" panose="020B0604030504040204" pitchFamily="34" charset="0"/>
              </a:rPr>
              <a:t>404. EL VALLE, FORTALECE LA CULTURA AMBIENTAL</a:t>
            </a:r>
          </a:p>
          <a:p>
            <a:pPr algn="just"/>
            <a:endParaRPr lang="es-CO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CO" sz="12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sz="1600" b="1" u="sng" dirty="0">
                <a:latin typeface="Calibri "/>
                <a:ea typeface="Verdana" panose="020B0604030504040204" pitchFamily="34" charset="0"/>
              </a:rPr>
              <a:t>PROGRAMA</a:t>
            </a:r>
            <a:r>
              <a:rPr lang="es-CO" sz="1600" b="1" dirty="0">
                <a:latin typeface="Calibri "/>
                <a:ea typeface="Verdana" panose="020B0604030504040204" pitchFamily="34" charset="0"/>
              </a:rPr>
              <a:t>:                    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40401. EDUCACIÓN AMBIENTAL INTEGRAL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2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sz="1600" b="1" u="sng" dirty="0">
                <a:latin typeface="Calibri "/>
                <a:ea typeface="Verdana" panose="020B0604030504040204" pitchFamily="34" charset="0"/>
              </a:rPr>
              <a:t>SUBPROGRAMA</a:t>
            </a:r>
            <a:r>
              <a:rPr lang="es-CO" sz="1600" b="1" dirty="0">
                <a:latin typeface="Calibri "/>
                <a:ea typeface="Verdana" panose="020B0604030504040204" pitchFamily="34" charset="0"/>
              </a:rPr>
              <a:t>:            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4040101 EDUCACIÓN AMBIENTAL EN CONTEXTOS RURALES Y URBANOS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2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RESULTADO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 IMPLEMENTAR  1 MECANISMO DE PARTICIPACIÓN DE EDUCACIÓN AMBIENTAL ESTABLECIDO  EN  POLÍTICA  DE  EDUCACIÓN  AMBIENTAL  VIGENTE  EN  EL  PERIODO DE GOBIERNO.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966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795011" y="833048"/>
            <a:ext cx="105086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1.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algn="just"/>
            <a:r>
              <a:rPr lang="es-ES" sz="1600" dirty="0">
                <a:latin typeface="Calibri "/>
                <a:ea typeface="Verdana" panose="020B0604030504040204" pitchFamily="34" charset="0"/>
              </a:rPr>
              <a:t>CAPACITAR A 5000 PERSONAS EN EL PROGRAMA DE CULTURA DEL AGUA EN LAS ZONAS RURALES DEL DEPARTAMENTO DEL VALLE DEL CAUCA DURANTE EL PERIODO DE GOBIERNO</a:t>
            </a:r>
          </a:p>
          <a:p>
            <a:pPr algn="just"/>
            <a:endParaRPr lang="es-ES" sz="12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SGP)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DOS MIL QUINIENTOS MILLONES DE PESOS MCTE. ($2.500’000.000)</a:t>
            </a:r>
          </a:p>
          <a:p>
            <a:pPr algn="just"/>
            <a:endParaRPr lang="es-ES" sz="12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58" y="2633247"/>
            <a:ext cx="10190119" cy="318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23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965915" y="833048"/>
            <a:ext cx="103634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1200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2.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lvl="0" algn="just"/>
            <a:r>
              <a:rPr lang="es-ES" sz="1600" dirty="0">
                <a:latin typeface="Calibri "/>
                <a:ea typeface="Verdana" panose="020B0604030504040204" pitchFamily="34" charset="0"/>
              </a:rPr>
              <a:t>CAPACITAR 112 INSTITUCIONES EDUCATIVAS URBANAS Y RURALES EN PROGRAMA DE EDUCACIÓN AMBIENTAL CON ENFÁSIS EN EL MANEJO DE RESIDUOS SÓLIDOS DURANTE EL PERIODO DE GOBIERNO</a:t>
            </a:r>
          </a:p>
          <a:p>
            <a:pPr lvl="0" algn="just"/>
            <a:endParaRPr lang="es-ES" sz="1200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SGP)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DOS MIL SEISCIENTOS MILLONES DE PESOS MCTE. ($2.600’000.000)</a:t>
            </a:r>
          </a:p>
          <a:p>
            <a:pPr algn="just"/>
            <a:endParaRPr lang="es-ES" sz="1600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2589" y="3018262"/>
            <a:ext cx="9110119" cy="257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484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5D6E89E-9E59-41EE-AEE9-C7DBE08B62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42D411-FF74-40A8-A44B-B806CEE72938}"/>
              </a:ext>
            </a:extLst>
          </p:cNvPr>
          <p:cNvSpPr txBox="1"/>
          <p:nvPr/>
        </p:nvSpPr>
        <p:spPr>
          <a:xfrm>
            <a:off x="4171934" y="345132"/>
            <a:ext cx="7773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2800" b="1" dirty="0">
                <a:solidFill>
                  <a:srgbClr val="E0323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VALLECAUCANA DE AGUAS S.A. E.S.P.</a:t>
            </a:r>
            <a:endParaRPr lang="es-CO" sz="2800" b="1" dirty="0">
              <a:solidFill>
                <a:srgbClr val="E03234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82F6AD4-579C-4A15-9172-3EBC021FC104}"/>
              </a:ext>
            </a:extLst>
          </p:cNvPr>
          <p:cNvSpPr/>
          <p:nvPr/>
        </p:nvSpPr>
        <p:spPr>
          <a:xfrm>
            <a:off x="4404575" y="982980"/>
            <a:ext cx="7797105" cy="45719"/>
          </a:xfrm>
          <a:prstGeom prst="rect">
            <a:avLst/>
          </a:prstGeom>
          <a:solidFill>
            <a:srgbClr val="E03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D64AADE-DF68-4F1E-BFCF-E4D5EE9C1E19}"/>
              </a:ext>
            </a:extLst>
          </p:cNvPr>
          <p:cNvSpPr txBox="1"/>
          <p:nvPr/>
        </p:nvSpPr>
        <p:spPr>
          <a:xfrm>
            <a:off x="1179222" y="1572532"/>
            <a:ext cx="97163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ES" sz="2000" b="1" dirty="0">
                <a:solidFill>
                  <a:schemeClr val="bg2">
                    <a:lumMod val="50000"/>
                  </a:schemeClr>
                </a:solidFill>
                <a:latin typeface="Calibri "/>
                <a:ea typeface="Verdana" panose="020B0604030504040204" pitchFamily="34" charset="0"/>
              </a:rPr>
              <a:t>Coordinar, gestionar e implementar el Plan Departamental para el Manejo Empresarial de los Servicios Públicos de Acueducto, Alcantarillado y Aseo – PDA, Programa “Agua para la Prosperidad” – PAP-PDA. </a:t>
            </a:r>
          </a:p>
          <a:p>
            <a:pPr algn="just"/>
            <a:endParaRPr lang="es-ES" sz="2000" b="1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ES" sz="2000" b="1" dirty="0">
                <a:solidFill>
                  <a:schemeClr val="bg2">
                    <a:lumMod val="50000"/>
                  </a:schemeClr>
                </a:solidFill>
                <a:latin typeface="Calibri "/>
                <a:ea typeface="Verdana" panose="020B0604030504040204" pitchFamily="34" charset="0"/>
              </a:rPr>
              <a:t>Apoyar a los municipios del Departamento en la tarea de asegurar la prestación de los servicios domiciliarios de acueducto, alcantarillado y aseo, mediante la modernización empresarial y/o el fortalecimiento institucional de los prestadores de los servicios de acueducto, alcantarillado y aseo.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s-ES" sz="2000" b="1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ES" sz="2000" b="1" dirty="0">
                <a:solidFill>
                  <a:schemeClr val="bg2">
                    <a:lumMod val="50000"/>
                  </a:schemeClr>
                </a:solidFill>
                <a:latin typeface="Calibri "/>
                <a:ea typeface="Verdana" panose="020B0604030504040204" pitchFamily="34" charset="0"/>
              </a:rPr>
              <a:t>Planear y ejecutar planes de obras e inversiones; y la implementación de estrategias incluyentes en los componentes ambiental y social, que aseguren la materialización de proyectos integrales para el sector.</a:t>
            </a:r>
            <a:endParaRPr lang="es-CO" sz="2000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117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164123" y="853628"/>
            <a:ext cx="118403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u="sng" dirty="0">
                <a:latin typeface="Arial" panose="020B0604020202020204" pitchFamily="34" charset="0"/>
              </a:rPr>
              <a:t>LINEA ESTRATÉGICA</a:t>
            </a:r>
            <a:r>
              <a:rPr lang="es-ES" b="1" dirty="0">
                <a:latin typeface="Arial" panose="020B0604020202020204" pitchFamily="34" charset="0"/>
              </a:rPr>
              <a:t>:</a:t>
            </a:r>
            <a:r>
              <a:rPr lang="es-ES" b="1" dirty="0"/>
              <a:t>   </a:t>
            </a:r>
            <a:r>
              <a:rPr lang="es-ES" dirty="0">
                <a:latin typeface="Arial" panose="020B0604020202020204" pitchFamily="34" charset="0"/>
              </a:rPr>
              <a:t>6. DESARROLLO INTEGRAL RURAL PARA LA EQUIDAD</a:t>
            </a:r>
          </a:p>
          <a:p>
            <a:pPr algn="just"/>
            <a:r>
              <a:rPr lang="es-ES" dirty="0">
                <a:solidFill>
                  <a:srgbClr val="FF0000"/>
                </a:solidFill>
                <a:latin typeface="Arial" panose="020B0604020202020204" pitchFamily="34" charset="0"/>
              </a:rPr>
              <a:t>     			           </a:t>
            </a:r>
          </a:p>
          <a:p>
            <a:pPr algn="just"/>
            <a:endParaRPr lang="es-ES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LINEA DE ACCIÓN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:        </a:t>
            </a:r>
            <a:r>
              <a:rPr lang="es-CO" dirty="0">
                <a:latin typeface="Calibri "/>
                <a:ea typeface="Verdana" panose="020B0604030504040204" pitchFamily="34" charset="0"/>
              </a:rPr>
              <a:t>603. TEJIENDO RURALIDAD</a:t>
            </a:r>
          </a:p>
          <a:p>
            <a:pPr algn="just"/>
            <a:endParaRPr lang="es-CO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endParaRPr lang="es-CO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PROGRAMA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:                  </a:t>
            </a:r>
            <a:r>
              <a:rPr lang="es-ES" dirty="0">
                <a:latin typeface="Calibri "/>
                <a:ea typeface="Verdana" panose="020B0604030504040204" pitchFamily="34" charset="0"/>
              </a:rPr>
              <a:t>60302. VALLE RURAL, ECONÓMICO, SOCIAL Y SEGURO</a:t>
            </a:r>
          </a:p>
          <a:p>
            <a:pPr algn="just"/>
            <a:endParaRPr lang="es-ES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SUBPROGRAMA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:          </a:t>
            </a:r>
            <a:r>
              <a:rPr lang="es-ES" dirty="0">
                <a:latin typeface="Calibri "/>
                <a:ea typeface="Verdana" panose="020B0604030504040204" pitchFamily="34" charset="0"/>
              </a:rPr>
              <a:t>6030201. HÁBITAT RURAL SOSTENIBLE</a:t>
            </a:r>
          </a:p>
          <a:p>
            <a:pPr algn="just"/>
            <a:endParaRPr lang="es-ES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META DE RESULTADO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:</a:t>
            </a:r>
            <a:r>
              <a:rPr lang="es-ES" dirty="0">
                <a:latin typeface="Calibri "/>
                <a:ea typeface="Verdana" panose="020B0604030504040204" pitchFamily="34" charset="0"/>
              </a:rPr>
              <a:t> BENEFICIAR AL MENOS 38.000 PERSONAS DEL SECTOR RURAL EN COBERTURA, CONTINUIDAD Y CALIDAD EN AGUA POTABLE Y SANEAMIENTO BÁSICO DURANTE EL PERIODO DE GOBIERNO. </a:t>
            </a:r>
          </a:p>
        </p:txBody>
      </p:sp>
    </p:spTree>
    <p:extLst>
      <p:ext uri="{BB962C8B-B14F-4D97-AF65-F5344CB8AC3E}">
        <p14:creationId xmlns:p14="http://schemas.microsoft.com/office/powerpoint/2010/main" val="1079430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1016194" y="626986"/>
            <a:ext cx="103389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1.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algn="just"/>
            <a:r>
              <a:rPr lang="es-ES" sz="1600" dirty="0">
                <a:latin typeface="Calibri "/>
                <a:ea typeface="Verdana" panose="020B0604030504040204" pitchFamily="34" charset="0"/>
              </a:rPr>
              <a:t>ASESORAR 80 ORGANIZACIONES COMUNITARIAS DE ACUEDUCTOS RURALES EN LA GESTIÓN EMPRESARIAL PARA EL ASEGURAMIENTO DE LA PRESTACIÓN DEL SERVICIO PÚBLICO DE ACUEDUCTO DURANTE EL PERIODO DE GOBIERNO 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SGP)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MIL CUATROCIENTOS CUARENTA MILLONES DE PESOS MCTE. ($1.440’000.000)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9196" y="2665533"/>
            <a:ext cx="9592942" cy="320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911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1043469" y="626986"/>
            <a:ext cx="103116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ES" sz="1600" b="1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2.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lvl="0" algn="just"/>
            <a:r>
              <a:rPr lang="es-ES" sz="1600" dirty="0">
                <a:latin typeface="Calibri "/>
                <a:ea typeface="Verdana" panose="020B0604030504040204" pitchFamily="34" charset="0"/>
              </a:rPr>
              <a:t>ELABORAR 1.130 DIAGNÓSTICOS DE INFRAESTRUCTURA DE AGUA POTABLE EN ZONAS RURALES DEL DEPARTAMENTO DEL VALLE DEL CAUCA DURANTE EL PERIODO DE GOBIERNO</a:t>
            </a:r>
          </a:p>
          <a:p>
            <a:pPr lvl="0"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SGP)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DOS MIL CUATROCIENTOS MILLONES DE PESOS MCTE. ($2.400’000.000)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187" y="2543446"/>
            <a:ext cx="9796236" cy="323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00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1287888" y="626986"/>
            <a:ext cx="100672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ES" sz="1600" b="1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3.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lvl="0" algn="just"/>
            <a:r>
              <a:rPr lang="es-ES" sz="1600" dirty="0">
                <a:latin typeface="Calibri "/>
                <a:ea typeface="Verdana" panose="020B0604030504040204" pitchFamily="34" charset="0"/>
              </a:rPr>
              <a:t>FORMULAR 160 PLANES DE GESTIÓN DE ACUEDUCTOS RURALES QUE CUMPLAN CON EL IDR DE LA RESOLUCIÓN 0571 DE 2019 DURANTE EL PERIODO DE GOBIERNO</a:t>
            </a:r>
          </a:p>
          <a:p>
            <a:pPr lvl="0"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SGP)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OCHOCIENTOS MILLONES DE PESOS MCTE. ($800’000.000)</a:t>
            </a:r>
          </a:p>
          <a:p>
            <a:pPr algn="just"/>
            <a:endParaRPr lang="es-ES" sz="1600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6074" y="2689089"/>
            <a:ext cx="9092484" cy="265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15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1249251" y="853629"/>
            <a:ext cx="101058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1600" b="1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4.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algn="just"/>
            <a:r>
              <a:rPr lang="es-ES" sz="1600" dirty="0">
                <a:latin typeface="Calibri "/>
                <a:ea typeface="Verdana" panose="020B0604030504040204" pitchFamily="34" charset="0"/>
              </a:rPr>
              <a:t>INSTALAR 20 PLANTAS DE POTABILIZACIÓN NO CONVENCIONALES EN INSTITUCIONES EDUCATIVAS RURALES DURANTE EL PERIODO DE GOBIERNO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SGP)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DOS MIL DOSCIENTOS MILLONES DE PESOS MCTE. ($2.200’000.000)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984" y="3161953"/>
            <a:ext cx="8500236" cy="228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22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A78A009-5235-409D-9B4F-8395A5FA1A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487" y="4105275"/>
            <a:ext cx="5915025" cy="1676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2525C7C-A4F0-4811-98AA-EA9A7802845A}"/>
              </a:ext>
            </a:extLst>
          </p:cNvPr>
          <p:cNvSpPr txBox="1"/>
          <p:nvPr/>
        </p:nvSpPr>
        <p:spPr>
          <a:xfrm>
            <a:off x="4662755" y="2971800"/>
            <a:ext cx="2866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Ubuntu" panose="020B0504030602030204" pitchFamily="34" charset="0"/>
              </a:rPr>
              <a:t>GRACIAS</a:t>
            </a:r>
            <a:endParaRPr lang="es-CO" sz="4800" b="1" dirty="0">
              <a:solidFill>
                <a:schemeClr val="bg1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78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5D6E89E-9E59-41EE-AEE9-C7DBE08B62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42D411-FF74-40A8-A44B-B806CEE72938}"/>
              </a:ext>
            </a:extLst>
          </p:cNvPr>
          <p:cNvSpPr txBox="1"/>
          <p:nvPr/>
        </p:nvSpPr>
        <p:spPr>
          <a:xfrm>
            <a:off x="4171934" y="345132"/>
            <a:ext cx="7773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2800" b="1" dirty="0">
                <a:solidFill>
                  <a:srgbClr val="E0323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VALLECAUCANA DE AGUAS S.A. E.S.P.</a:t>
            </a:r>
            <a:endParaRPr lang="es-CO" sz="2800" b="1" dirty="0">
              <a:solidFill>
                <a:srgbClr val="E03234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82F6AD4-579C-4A15-9172-3EBC021FC104}"/>
              </a:ext>
            </a:extLst>
          </p:cNvPr>
          <p:cNvSpPr/>
          <p:nvPr/>
        </p:nvSpPr>
        <p:spPr>
          <a:xfrm>
            <a:off x="4404575" y="982980"/>
            <a:ext cx="7797105" cy="45719"/>
          </a:xfrm>
          <a:prstGeom prst="rect">
            <a:avLst/>
          </a:prstGeom>
          <a:solidFill>
            <a:srgbClr val="E03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Rectángulo 9"/>
          <p:cNvSpPr/>
          <p:nvPr/>
        </p:nvSpPr>
        <p:spPr>
          <a:xfrm>
            <a:off x="1004552" y="2464533"/>
            <a:ext cx="6568225" cy="30991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Subtítulo 11"/>
          <p:cNvSpPr>
            <a:spLocks noGrp="1"/>
          </p:cNvSpPr>
          <p:nvPr>
            <p:ph type="subTitle" idx="1"/>
          </p:nvPr>
        </p:nvSpPr>
        <p:spPr>
          <a:xfrm>
            <a:off x="1521618" y="2054654"/>
            <a:ext cx="9144000" cy="3143577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s-CO" sz="3600" dirty="0"/>
              <a:t>Componente de Aseguramiento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s-CO" sz="3600" dirty="0"/>
              <a:t>Componente de Infraestructura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s-CO" sz="3600" dirty="0"/>
              <a:t>Componente Social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s-CO" sz="3600" dirty="0"/>
              <a:t>Componente Ambiental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s-CO" sz="3600" dirty="0"/>
              <a:t>Componente Gestión del Riesgo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336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5D6E89E-9E59-41EE-AEE9-C7DBE08B62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42D411-FF74-40A8-A44B-B806CEE72938}"/>
              </a:ext>
            </a:extLst>
          </p:cNvPr>
          <p:cNvSpPr txBox="1"/>
          <p:nvPr/>
        </p:nvSpPr>
        <p:spPr>
          <a:xfrm>
            <a:off x="4171934" y="345132"/>
            <a:ext cx="7773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2800" b="1" dirty="0">
                <a:solidFill>
                  <a:srgbClr val="E0323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VALLECAUCANA DE AGUAS S.A. E.S.P.</a:t>
            </a:r>
            <a:endParaRPr lang="es-CO" sz="2800" b="1" dirty="0">
              <a:solidFill>
                <a:srgbClr val="E03234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82F6AD4-579C-4A15-9172-3EBC021FC104}"/>
              </a:ext>
            </a:extLst>
          </p:cNvPr>
          <p:cNvSpPr/>
          <p:nvPr/>
        </p:nvSpPr>
        <p:spPr>
          <a:xfrm>
            <a:off x="4404575" y="982980"/>
            <a:ext cx="7797105" cy="45719"/>
          </a:xfrm>
          <a:prstGeom prst="rect">
            <a:avLst/>
          </a:prstGeom>
          <a:solidFill>
            <a:srgbClr val="E03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Rectángulo 9"/>
          <p:cNvSpPr/>
          <p:nvPr/>
        </p:nvSpPr>
        <p:spPr>
          <a:xfrm>
            <a:off x="1004552" y="2464533"/>
            <a:ext cx="6568225" cy="30991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 11"/>
          <p:cNvSpPr/>
          <p:nvPr/>
        </p:nvSpPr>
        <p:spPr>
          <a:xfrm>
            <a:off x="889588" y="1646039"/>
            <a:ext cx="10496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>
                <a:latin typeface="Arial" panose="020B0604020202020204" pitchFamily="34" charset="0"/>
                <a:ea typeface="MS Mincho" panose="02020609040205080304" pitchFamily="49" charset="-128"/>
              </a:rPr>
              <a:t>“</a:t>
            </a:r>
            <a:r>
              <a:rPr lang="es-MX" b="1" dirty="0">
                <a:latin typeface="Arial" panose="020B0604020202020204" pitchFamily="34" charset="0"/>
                <a:ea typeface="MS Mincho" panose="02020609040205080304" pitchFamily="49" charset="-128"/>
              </a:rPr>
              <a:t>IMPLEMENTACIÓN Y SEGUIMIENTO DEL PLAN DEPARTAMENTAL DE AGUA Y SANEAMIENTO PDA VALLE DEL CAUCA</a:t>
            </a:r>
            <a:r>
              <a:rPr lang="es-ES_tradnl" dirty="0">
                <a:latin typeface="Arial" panose="020B0604020202020204" pitchFamily="34" charset="0"/>
                <a:ea typeface="MS Mincho" panose="02020609040205080304" pitchFamily="49" charset="-128"/>
              </a:rPr>
              <a:t>”</a:t>
            </a:r>
          </a:p>
          <a:p>
            <a:pPr algn="ctr"/>
            <a:r>
              <a:rPr lang="es-ES_tradnl" b="1" dirty="0">
                <a:latin typeface="Arial" panose="020B0604020202020204" pitchFamily="34" charset="0"/>
                <a:ea typeface="MS Mincho" panose="02020609040205080304" pitchFamily="49" charset="-128"/>
              </a:rPr>
              <a:t>PRESUPUESTO 2020</a:t>
            </a:r>
            <a:endParaRPr lang="es-ES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552" y="3055389"/>
            <a:ext cx="10266354" cy="229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E962B2A-6AF2-4905-A40A-1EB42A677657}"/>
              </a:ext>
            </a:extLst>
          </p:cNvPr>
          <p:cNvSpPr txBox="1"/>
          <p:nvPr/>
        </p:nvSpPr>
        <p:spPr>
          <a:xfrm>
            <a:off x="7322952" y="624691"/>
            <a:ext cx="45079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6000" b="1" dirty="0">
                <a:solidFill>
                  <a:srgbClr val="E03234"/>
                </a:solidFill>
                <a:latin typeface="Ubuntu" panose="020B0504030602030204" pitchFamily="34" charset="0"/>
              </a:rPr>
              <a:t>METAS 2020-2023</a:t>
            </a:r>
            <a:endParaRPr lang="es-CO" sz="6000" b="1" dirty="0">
              <a:solidFill>
                <a:srgbClr val="E03234"/>
              </a:solidFill>
              <a:latin typeface="Ubuntu" panose="020B0504030602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ED9D62A-CC2C-4F54-87A7-42678BD99AFA}"/>
              </a:ext>
            </a:extLst>
          </p:cNvPr>
          <p:cNvSpPr/>
          <p:nvPr/>
        </p:nvSpPr>
        <p:spPr>
          <a:xfrm>
            <a:off x="7953375" y="3188910"/>
            <a:ext cx="4238625" cy="144840"/>
          </a:xfrm>
          <a:prstGeom prst="rect">
            <a:avLst/>
          </a:prstGeom>
          <a:solidFill>
            <a:srgbClr val="E03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795AF46-AC2A-4EF2-A64E-646D9B18AD71}"/>
              </a:ext>
            </a:extLst>
          </p:cNvPr>
          <p:cNvSpPr txBox="1"/>
          <p:nvPr/>
        </p:nvSpPr>
        <p:spPr>
          <a:xfrm>
            <a:off x="8627283" y="2357913"/>
            <a:ext cx="32036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2400" dirty="0">
                <a:solidFill>
                  <a:srgbClr val="E0323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Metas de Resultado</a:t>
            </a:r>
          </a:p>
          <a:p>
            <a:pPr algn="r"/>
            <a:r>
              <a:rPr lang="es-ES" sz="2400" dirty="0">
                <a:solidFill>
                  <a:srgbClr val="E03234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Metas de Producto</a:t>
            </a:r>
            <a:endParaRPr lang="es-CO" sz="2400" dirty="0">
              <a:solidFill>
                <a:srgbClr val="E03234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EAD1FA2-8009-4CF8-AFBA-5B3497E011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004" y="3524251"/>
            <a:ext cx="2347913" cy="66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70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164123" y="853628"/>
            <a:ext cx="118403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u="sng" dirty="0">
                <a:latin typeface="Arial" panose="020B0604020202020204" pitchFamily="34" charset="0"/>
              </a:rPr>
              <a:t>LINEA ESTRATÉGICA</a:t>
            </a:r>
            <a:r>
              <a:rPr lang="es-ES" b="1" dirty="0">
                <a:latin typeface="Arial" panose="020B0604020202020204" pitchFamily="34" charset="0"/>
              </a:rPr>
              <a:t>:</a:t>
            </a:r>
            <a:r>
              <a:rPr lang="es-ES" b="1" dirty="0"/>
              <a:t>   </a:t>
            </a:r>
            <a:r>
              <a:rPr lang="es-ES" dirty="0">
                <a:latin typeface="Arial" panose="020B0604020202020204" pitchFamily="34" charset="0"/>
              </a:rPr>
              <a:t>3. POLOS DE DESARROLLO URBANO PARA LA COMPETITIVIDAD Y EQUIDAD</a:t>
            </a:r>
          </a:p>
          <a:p>
            <a:pPr algn="just"/>
            <a:r>
              <a:rPr lang="es-ES" dirty="0">
                <a:solidFill>
                  <a:srgbClr val="FF0000"/>
                </a:solidFill>
                <a:latin typeface="Arial" panose="020B0604020202020204" pitchFamily="34" charset="0"/>
              </a:rPr>
              <a:t>     			           </a:t>
            </a:r>
          </a:p>
          <a:p>
            <a:pPr algn="just"/>
            <a:endParaRPr lang="es-ES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LINEA DE ACCIÓN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:        </a:t>
            </a:r>
            <a:r>
              <a:rPr lang="es-CO" dirty="0">
                <a:latin typeface="Calibri "/>
                <a:ea typeface="Verdana" panose="020B0604030504040204" pitchFamily="34" charset="0"/>
              </a:rPr>
              <a:t>302. CIUDADES SOSTENIBLES</a:t>
            </a:r>
          </a:p>
          <a:p>
            <a:pPr algn="just"/>
            <a:endParaRPr lang="es-CO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endParaRPr lang="es-CO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PROGRAMA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:                  </a:t>
            </a:r>
            <a:r>
              <a:rPr lang="es-ES" dirty="0">
                <a:latin typeface="Calibri "/>
                <a:ea typeface="Verdana" panose="020B0604030504040204" pitchFamily="34" charset="0"/>
              </a:rPr>
              <a:t>30202. SERVICIOS PUBLICOS EFICIENTES Y SOSTENIBLES</a:t>
            </a:r>
          </a:p>
          <a:p>
            <a:pPr algn="just"/>
            <a:endParaRPr lang="es-ES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SUBPROGRAMA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:          </a:t>
            </a:r>
            <a:r>
              <a:rPr lang="es-ES" dirty="0">
                <a:latin typeface="Calibri "/>
                <a:ea typeface="Verdana" panose="020B0604030504040204" pitchFamily="34" charset="0"/>
              </a:rPr>
              <a:t>3020201. AGUA POTABLE Y SANEAMIENTO BÁSICO</a:t>
            </a:r>
          </a:p>
          <a:p>
            <a:pPr algn="just"/>
            <a:endParaRPr lang="es-ES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dirty="0">
              <a:solidFill>
                <a:schemeClr val="bg2">
                  <a:lumMod val="50000"/>
                </a:schemeClr>
              </a:solidFill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CO" b="1" u="sng" dirty="0">
                <a:latin typeface="Calibri "/>
                <a:ea typeface="Verdana" panose="020B0604030504040204" pitchFamily="34" charset="0"/>
              </a:rPr>
              <a:t>META DE RESULTADO</a:t>
            </a:r>
            <a:r>
              <a:rPr lang="es-CO" b="1" dirty="0">
                <a:latin typeface="Calibri "/>
                <a:ea typeface="Verdana" panose="020B0604030504040204" pitchFamily="34" charset="0"/>
              </a:rPr>
              <a:t>:</a:t>
            </a:r>
            <a:r>
              <a:rPr lang="es-ES" dirty="0">
                <a:latin typeface="Calibri "/>
                <a:ea typeface="Verdana" panose="020B0604030504040204" pitchFamily="34" charset="0"/>
              </a:rPr>
              <a:t>BENEFICIAR A 1.160.088 PERSONAS EN COBERTURA, CONTINUIDAD Y CALIDAD EN  AGUA  POTABLE  Y  SANEAMIENTO  BÁSICO  POR   MEDIO   DEL   PLAN DEPARTAMENTAL PARA EL MANEJO EMPRESARIAL DE LOS SERVICIOS DE AGUA Y SANEAMIENTO (PDA) DURANTE EL PERIODO DE GOBIERNO</a:t>
            </a:r>
          </a:p>
        </p:txBody>
      </p:sp>
    </p:spTree>
    <p:extLst>
      <p:ext uri="{BB962C8B-B14F-4D97-AF65-F5344CB8AC3E}">
        <p14:creationId xmlns:p14="http://schemas.microsoft.com/office/powerpoint/2010/main" val="1642110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862885" y="626986"/>
            <a:ext cx="104922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1.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lvl="0" algn="just"/>
            <a:r>
              <a:rPr lang="es-ES" sz="1600" dirty="0">
                <a:latin typeface="Calibri "/>
                <a:ea typeface="Verdana" panose="020B0604030504040204" pitchFamily="34" charset="0"/>
              </a:rPr>
              <a:t>ELABORAR 28 ESTUDIOS Y DISEÑOS DE OBRAS PRIORIZADAS EN EL PDA DE AGUA POTABLE Y SANEAMIENTO BÁSICO DURANTE EL PERIODO DE GOBIERNO</a:t>
            </a:r>
          </a:p>
          <a:p>
            <a:pPr lvl="0"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SGP)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TRECE MIL MILLONES DE PESOS MCTE. ($13.000’000.000)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9440" y="2249693"/>
            <a:ext cx="8944942" cy="359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19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785611" y="626986"/>
            <a:ext cx="1056953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1600" b="1" dirty="0">
                <a:latin typeface="Calibri "/>
                <a:ea typeface="Verdana" panose="020B0604030504040204" pitchFamily="34" charset="0"/>
              </a:rPr>
              <a:t>2. </a:t>
            </a:r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algn="just"/>
            <a:r>
              <a:rPr lang="es-ES" sz="1600" dirty="0">
                <a:latin typeface="Calibri "/>
                <a:ea typeface="Verdana" panose="020B0604030504040204" pitchFamily="34" charset="0"/>
              </a:rPr>
              <a:t>CONSTRUIR 24 OBRAS DE AGUA POTABLE Y SANEAMIENTO BÁSICO EN ZONAS RURALES Y URBANAS DEL DEPARTAMENTO EN EL MARCO DEL PDA DURANTE EL PERIODO DE GOBIERNO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SGP)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SETENTA Y CINCO MIL SEISCIENTOS SESENTA Y TRES MILLONES QUINIENTOS NOVENTA Y DOS MIL SETECIENTOS DIECISIETE PESOS MCTE. ($75.663’592.717)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493" y="2543271"/>
            <a:ext cx="10075766" cy="321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9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63C45A6-0F8D-4A94-9E18-05A9B095E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6049693"/>
            <a:ext cx="2347913" cy="6654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7F5E5A-1E10-4C47-93F8-1E48920E2019}"/>
              </a:ext>
            </a:extLst>
          </p:cNvPr>
          <p:cNvSpPr txBox="1"/>
          <p:nvPr/>
        </p:nvSpPr>
        <p:spPr>
          <a:xfrm>
            <a:off x="959017" y="626986"/>
            <a:ext cx="103961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3. META DE PRODUCTO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</a:t>
            </a:r>
          </a:p>
          <a:p>
            <a:pPr lvl="0" algn="just"/>
            <a:r>
              <a:rPr lang="es-ES" sz="1600" dirty="0">
                <a:latin typeface="Calibri "/>
                <a:ea typeface="Verdana" panose="020B0604030504040204" pitchFamily="34" charset="0"/>
              </a:rPr>
              <a:t>DESARROLLAR ANUALMENTE EL 100% DE LAS ACCIONES NECESARIAS PARA EL CUMPLIMIENTO DE LOS OBJETIVOS DE LA POLÍTICA DEL SECTOR EN EL MARCO DEL PLAN DEPARTAMENTAL PARA EL MANEJO EMPRESARIAL DE LOS SERVICIOS DE AGUA Y SANEAMIENTO BÁSICO PDA DEL VALLE DEL CAUCA</a:t>
            </a:r>
          </a:p>
          <a:p>
            <a:pPr lvl="0" algn="just"/>
            <a:endParaRPr lang="es-ES" sz="1600" dirty="0">
              <a:latin typeface="Calibri "/>
              <a:ea typeface="Verdana" panose="020B0604030504040204" pitchFamily="34" charset="0"/>
            </a:endParaRPr>
          </a:p>
          <a:p>
            <a:pPr lvl="0" algn="just"/>
            <a:r>
              <a:rPr lang="es-ES" sz="1600" b="1" u="sng" dirty="0">
                <a:latin typeface="Calibri "/>
                <a:ea typeface="Verdana" panose="020B0604030504040204" pitchFamily="34" charset="0"/>
              </a:rPr>
              <a:t>PRESUPUESTO (RECURSOS ICLD)</a:t>
            </a:r>
            <a:r>
              <a:rPr lang="es-ES" sz="1600" b="1" dirty="0">
                <a:latin typeface="Calibri "/>
                <a:ea typeface="Verdana" panose="020B0604030504040204" pitchFamily="34" charset="0"/>
              </a:rPr>
              <a:t>: </a:t>
            </a:r>
            <a:r>
              <a:rPr lang="es-ES" sz="1600" dirty="0">
                <a:latin typeface="Calibri "/>
                <a:ea typeface="Verdana" panose="020B0604030504040204" pitchFamily="34" charset="0"/>
              </a:rPr>
              <a:t>NUEVE MIL DIECINUEVE MILLONES CIENTO CINCUENTA Y OCHO MIL PESOS MCTE. ($9.019’158.000)</a:t>
            </a:r>
          </a:p>
          <a:p>
            <a:pPr algn="just"/>
            <a:endParaRPr lang="es-ES" sz="1600" dirty="0">
              <a:latin typeface="Calibri "/>
              <a:ea typeface="Verdana" panose="020B060403050404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2F2E1370-709E-BF45-B729-B417C82EB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618" y="2689089"/>
            <a:ext cx="9448437" cy="245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27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972</Words>
  <Application>Microsoft Office PowerPoint</Application>
  <PresentationFormat>Panorámica</PresentationFormat>
  <Paragraphs>160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</vt:lpstr>
      <vt:lpstr>Calibri Light</vt:lpstr>
      <vt:lpstr>MS Mincho</vt:lpstr>
      <vt:lpstr>Ubuntu</vt:lpstr>
      <vt:lpstr>Verdana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Dimay</dc:creator>
  <cp:lastModifiedBy>usuario</cp:lastModifiedBy>
  <cp:revision>66</cp:revision>
  <dcterms:created xsi:type="dcterms:W3CDTF">2020-04-30T22:18:58Z</dcterms:created>
  <dcterms:modified xsi:type="dcterms:W3CDTF">2020-05-18T13:50:44Z</dcterms:modified>
</cp:coreProperties>
</file>